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5" r:id="rId7"/>
    <p:sldId id="261" r:id="rId8"/>
    <p:sldId id="263" r:id="rId9"/>
    <p:sldId id="266" r:id="rId10"/>
    <p:sldId id="267" r:id="rId11"/>
    <p:sldId id="264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1231880"/>
            <a:ext cx="829182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Элементы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статистической физики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Основы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термодинамики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Работа при </a:t>
            </a:r>
            <a:r>
              <a:rPr lang="ru-RU" b="1" dirty="0" err="1" smtClean="0"/>
              <a:t>изопроцессах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Общая формула для работы газа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Изохорный процесс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Изобарный процесс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Изотермический процесс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1500174"/>
            <a:ext cx="1428760" cy="1056687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2857496"/>
            <a:ext cx="940125" cy="500066"/>
          </a:xfrm>
          <a:prstGeom prst="rect">
            <a:avLst/>
          </a:prstGeom>
          <a:noFill/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3929066"/>
            <a:ext cx="2514610" cy="523877"/>
          </a:xfrm>
          <a:prstGeom prst="rect">
            <a:avLst/>
          </a:prstGeom>
          <a:noFill/>
        </p:spPr>
      </p:pic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86533" y="5072074"/>
            <a:ext cx="2043119" cy="7858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ru-RU" i="1" dirty="0" smtClean="0">
                <a:latin typeface="Monotype Corsiva" pitchFamily="66" charset="0"/>
              </a:rPr>
              <a:t>Коэффициент полезного действия</a:t>
            </a:r>
            <a:r>
              <a:rPr lang="ru-RU" dirty="0" smtClean="0">
                <a:latin typeface="Monotype Corsiva" pitchFamily="66" charset="0"/>
              </a:rPr>
              <a:t> – это величина, характеризующая эффективность работы тепловой машины.</a:t>
            </a:r>
          </a:p>
          <a:p>
            <a:pPr lvl="0" algn="just"/>
            <a:r>
              <a:rPr lang="ru-RU" i="1" dirty="0" smtClean="0">
                <a:latin typeface="Monotype Corsiva" pitchFamily="66" charset="0"/>
              </a:rPr>
              <a:t>Тепловая машина</a:t>
            </a:r>
            <a:r>
              <a:rPr lang="ru-RU" dirty="0" smtClean="0">
                <a:latin typeface="Monotype Corsiva" pitchFamily="66" charset="0"/>
              </a:rPr>
              <a:t> – это периодически действующий двигатель, совершающий работу за счёт получаемого из вне количества теплоты.</a:t>
            </a:r>
          </a:p>
          <a:p>
            <a:pPr lvl="0" algn="just"/>
            <a:r>
              <a:rPr lang="ru-RU" i="1" dirty="0" smtClean="0">
                <a:latin typeface="Monotype Corsiva" pitchFamily="66" charset="0"/>
              </a:rPr>
              <a:t>Рабочее тело </a:t>
            </a:r>
            <a:r>
              <a:rPr lang="ru-RU" dirty="0" smtClean="0">
                <a:latin typeface="Monotype Corsiva" pitchFamily="66" charset="0"/>
              </a:rPr>
              <a:t>– это тело. Получающее или отдающее количество теплоты.</a:t>
            </a:r>
          </a:p>
          <a:p>
            <a:pPr lvl="0" algn="just"/>
            <a:r>
              <a:rPr lang="ru-RU" i="1" dirty="0" smtClean="0">
                <a:latin typeface="Monotype Corsiva" pitchFamily="66" charset="0"/>
              </a:rPr>
              <a:t>Тепловой резервуар </a:t>
            </a:r>
            <a:r>
              <a:rPr lang="ru-RU" dirty="0" smtClean="0">
                <a:latin typeface="Monotype Corsiva" pitchFamily="66" charset="0"/>
              </a:rPr>
              <a:t>– это тело или система тел, находящаяся в состоянии термодинамического равновесия и обладающая запасом внутренней энергии.</a:t>
            </a:r>
          </a:p>
          <a:p>
            <a:pPr algn="just"/>
            <a:r>
              <a:rPr lang="ru-RU" i="1" dirty="0" smtClean="0">
                <a:latin typeface="Monotype Corsiva" pitchFamily="66" charset="0"/>
              </a:rPr>
              <a:t>Цикл Карно</a:t>
            </a:r>
            <a:r>
              <a:rPr lang="ru-RU" dirty="0" smtClean="0">
                <a:latin typeface="Monotype Corsiva" pitchFamily="66" charset="0"/>
              </a:rPr>
              <a:t> – это обратимый цикл, который совершает в тепловой машине рабочее тело, вступающее в теплообмен с двумя тепловыми резервуарами бесконечно большой теплоёмкости, состоящий только из двух изотерм и двух адиабат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Начала термодинамики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u="sng" dirty="0" smtClean="0">
                <a:latin typeface="Monotype Corsiva" pitchFamily="66" charset="0"/>
              </a:rPr>
              <a:t>Первое начало термодинамики</a:t>
            </a:r>
            <a:r>
              <a:rPr lang="ru-RU" dirty="0" smtClean="0">
                <a:latin typeface="Monotype Corsiva" pitchFamily="66" charset="0"/>
              </a:rPr>
              <a:t>: Количество теплоты переданное (отнятое) телу идёт на приращение его внутренней энергии и на совершение работы над внешними телами</a:t>
            </a:r>
          </a:p>
          <a:p>
            <a:pPr algn="just"/>
            <a:r>
              <a:rPr lang="ru-RU" u="sng" dirty="0" smtClean="0">
                <a:latin typeface="Monotype Corsiva" pitchFamily="66" charset="0"/>
              </a:rPr>
              <a:t>Второе начало термодинамики </a:t>
            </a:r>
            <a:r>
              <a:rPr lang="ru-RU" dirty="0" smtClean="0">
                <a:latin typeface="Monotype Corsiva" pitchFamily="66" charset="0"/>
              </a:rPr>
              <a:t>(по </a:t>
            </a:r>
            <a:r>
              <a:rPr lang="ru-RU" dirty="0" err="1" smtClean="0">
                <a:latin typeface="Monotype Corsiva" pitchFamily="66" charset="0"/>
              </a:rPr>
              <a:t>Клаузиуису</a:t>
            </a:r>
            <a:r>
              <a:rPr lang="ru-RU" dirty="0" smtClean="0">
                <a:latin typeface="Monotype Corsiva" pitchFamily="66" charset="0"/>
              </a:rPr>
              <a:t>): Теплота не может самопроизвольно переходить от тела менее нагретого к телу более нагретому</a:t>
            </a:r>
          </a:p>
          <a:p>
            <a:pPr algn="just"/>
            <a:r>
              <a:rPr lang="ru-RU" u="sng" dirty="0" smtClean="0">
                <a:latin typeface="Monotype Corsiva" pitchFamily="66" charset="0"/>
              </a:rPr>
              <a:t>Третье начало термодинамики</a:t>
            </a:r>
            <a:r>
              <a:rPr lang="ru-RU" dirty="0" smtClean="0">
                <a:latin typeface="Monotype Corsiva" pitchFamily="66" charset="0"/>
              </a:rPr>
              <a:t>: При стремлении к абсолютному нулю энтропия системы также стремится к нулю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Статистическая физика и термодинамика изучают один и тот же круг вопросов – тепловые явления. Однако они отличаются своим подходом к изучению этих явлений.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Статистическая физика рассматривает громадное число частиц вещества, описывая их некоторыми параметрами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Термодинамика – феноменологическая теория, т.е. не учитывает атомно-молекулярного строения вещества</a:t>
            </a:r>
          </a:p>
          <a:p>
            <a:pPr algn="just"/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термодинамические параметры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828800"/>
            <a:ext cx="8001000" cy="42973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dirty="0" smtClean="0">
                <a:latin typeface="Monotype Corsiva" pitchFamily="66" charset="0"/>
              </a:rPr>
              <a:t>	Термодинамические параметры – это величины, характеризующие состояние системы</a:t>
            </a:r>
          </a:p>
          <a:p>
            <a:r>
              <a:rPr lang="ru-RU" sz="4000" dirty="0" smtClean="0">
                <a:latin typeface="Monotype Corsiva" pitchFamily="66" charset="0"/>
              </a:rPr>
              <a:t>Температура</a:t>
            </a:r>
          </a:p>
          <a:p>
            <a:r>
              <a:rPr lang="ru-RU" sz="4000" dirty="0" smtClean="0">
                <a:latin typeface="Monotype Corsiva" pitchFamily="66" charset="0"/>
              </a:rPr>
              <a:t>Объём</a:t>
            </a:r>
          </a:p>
          <a:p>
            <a:r>
              <a:rPr lang="ru-RU" sz="4000" dirty="0" smtClean="0">
                <a:latin typeface="Monotype Corsiva" pitchFamily="66" charset="0"/>
              </a:rPr>
              <a:t>Давление</a:t>
            </a:r>
          </a:p>
          <a:p>
            <a:r>
              <a:rPr lang="ru-RU" sz="4000" dirty="0" smtClean="0">
                <a:latin typeface="Monotype Corsiva" pitchFamily="66" charset="0"/>
              </a:rPr>
              <a:t>Плотность</a:t>
            </a:r>
          </a:p>
          <a:p>
            <a:r>
              <a:rPr lang="ru-RU" sz="4000" dirty="0" smtClean="0">
                <a:latin typeface="Monotype Corsiva" pitchFamily="66" charset="0"/>
              </a:rPr>
              <a:t>Концентрация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i="1" dirty="0" smtClean="0">
                <a:latin typeface="Monotype Corsiva" pitchFamily="66" charset="0"/>
              </a:rPr>
              <a:t>Равновесное состояние</a:t>
            </a:r>
            <a:r>
              <a:rPr lang="ru-RU" dirty="0" smtClean="0">
                <a:latin typeface="Monotype Corsiva" pitchFamily="66" charset="0"/>
              </a:rPr>
              <a:t> – это состояние системы при неизменных значениях термодинамических параметров.</a:t>
            </a:r>
          </a:p>
          <a:p>
            <a:pPr lvl="0" algn="just"/>
            <a:r>
              <a:rPr lang="ru-RU" i="1" dirty="0" smtClean="0">
                <a:latin typeface="Monotype Corsiva" pitchFamily="66" charset="0"/>
              </a:rPr>
              <a:t>Неравновесное состояние</a:t>
            </a:r>
            <a:r>
              <a:rPr lang="ru-RU" dirty="0" smtClean="0">
                <a:latin typeface="Monotype Corsiva" pitchFamily="66" charset="0"/>
              </a:rPr>
              <a:t> – это состояние системы, в котором хотя бы один термодинамический параметр изменяется.</a:t>
            </a:r>
          </a:p>
          <a:p>
            <a:pPr algn="just"/>
            <a:r>
              <a:rPr lang="ru-RU" i="1" dirty="0" smtClean="0">
                <a:latin typeface="Monotype Corsiva" pitchFamily="66" charset="0"/>
              </a:rPr>
              <a:t>Изолированная (замкнутая) система</a:t>
            </a:r>
            <a:r>
              <a:rPr lang="ru-RU" dirty="0" smtClean="0">
                <a:latin typeface="Monotype Corsiva" pitchFamily="66" charset="0"/>
              </a:rPr>
              <a:t> – это система, которая не обменивается с внешней средой ни энергией, ни веществом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i="1" dirty="0" smtClean="0">
                <a:latin typeface="Monotype Corsiva" pitchFamily="66" charset="0"/>
              </a:rPr>
              <a:t>Время релаксации</a:t>
            </a:r>
            <a:r>
              <a:rPr lang="ru-RU" dirty="0" smtClean="0">
                <a:latin typeface="Monotype Corsiva" pitchFamily="66" charset="0"/>
              </a:rPr>
              <a:t> – это время, в течение которого система переходит в равновесное состояние</a:t>
            </a:r>
          </a:p>
          <a:p>
            <a:pPr lvl="0" algn="just"/>
            <a:r>
              <a:rPr lang="ru-RU" i="1" dirty="0" smtClean="0">
                <a:latin typeface="Monotype Corsiva" pitchFamily="66" charset="0"/>
              </a:rPr>
              <a:t>Термодинамический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i="1" dirty="0" smtClean="0">
                <a:latin typeface="Monotype Corsiva" pitchFamily="66" charset="0"/>
              </a:rPr>
              <a:t>процесс</a:t>
            </a:r>
            <a:r>
              <a:rPr lang="ru-RU" dirty="0" smtClean="0">
                <a:latin typeface="Monotype Corsiva" pitchFamily="66" charset="0"/>
              </a:rPr>
              <a:t> – это переход системы из одного состояния, характеризуемого одними значениями термодинамических параметров, в другое состояние, характеризуемое другими значениями этих параметров.</a:t>
            </a:r>
          </a:p>
          <a:p>
            <a:pPr lvl="0" algn="just"/>
            <a:r>
              <a:rPr lang="ru-RU" i="1" dirty="0" smtClean="0">
                <a:latin typeface="Monotype Corsiva" pitchFamily="66" charset="0"/>
              </a:rPr>
              <a:t>Равновесный процесс</a:t>
            </a:r>
            <a:r>
              <a:rPr lang="ru-RU" dirty="0" smtClean="0">
                <a:latin typeface="Monotype Corsiva" pitchFamily="66" charset="0"/>
              </a:rPr>
              <a:t> – это процесс, при котором система проходит через непрерывный ряд равновесных </a:t>
            </a:r>
            <a:r>
              <a:rPr lang="ru-RU" dirty="0" smtClean="0">
                <a:latin typeface="Monotype Corsiva" pitchFamily="66" charset="0"/>
              </a:rPr>
              <a:t>состояний</a:t>
            </a:r>
            <a:endParaRPr lang="ru-RU" dirty="0" smtClean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/>
            <a:r>
              <a:rPr lang="ru-RU" i="1" dirty="0" smtClean="0">
                <a:latin typeface="Monotype Corsiva" pitchFamily="66" charset="0"/>
              </a:rPr>
              <a:t>Функции состояния</a:t>
            </a:r>
            <a:r>
              <a:rPr lang="ru-RU" dirty="0" smtClean="0">
                <a:latin typeface="Monotype Corsiva" pitchFamily="66" charset="0"/>
              </a:rPr>
              <a:t> – это величины, которые зависят только от начального и конечного состояния системы, но не от способа перехода системы из одного состояния в другое.</a:t>
            </a:r>
          </a:p>
          <a:p>
            <a:pPr lvl="0" algn="just"/>
            <a:r>
              <a:rPr lang="ru-RU" i="1" dirty="0" smtClean="0">
                <a:latin typeface="Monotype Corsiva" pitchFamily="66" charset="0"/>
              </a:rPr>
              <a:t>Функции процесса</a:t>
            </a:r>
            <a:r>
              <a:rPr lang="ru-RU" dirty="0" smtClean="0">
                <a:latin typeface="Monotype Corsiva" pitchFamily="66" charset="0"/>
              </a:rPr>
              <a:t> – это величины, которые зависят не только от начального и конечного состояния системы, но и от способа каким она переходит из одного состояния в другое.</a:t>
            </a:r>
          </a:p>
          <a:p>
            <a:pPr algn="just"/>
            <a:r>
              <a:rPr lang="ru-RU" i="1" dirty="0" smtClean="0">
                <a:latin typeface="Monotype Corsiva" pitchFamily="66" charset="0"/>
              </a:rPr>
              <a:t>Внутренняя энергия </a:t>
            </a:r>
            <a:r>
              <a:rPr lang="ru-RU" dirty="0" smtClean="0">
                <a:latin typeface="Monotype Corsiva" pitchFamily="66" charset="0"/>
              </a:rPr>
              <a:t>системы – это сумма кинетической и потенциальной энергий частиц, входящих в систему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ru-RU" i="1" dirty="0" smtClean="0">
                <a:latin typeface="Monotype Corsiva" pitchFamily="66" charset="0"/>
              </a:rPr>
              <a:t>Приращение энергии </a:t>
            </a:r>
            <a:r>
              <a:rPr lang="ru-RU" dirty="0" smtClean="0">
                <a:latin typeface="Monotype Corsiva" pitchFamily="66" charset="0"/>
              </a:rPr>
              <a:t>– это разность значений энергии в предшествующем и данном состоянии.</a:t>
            </a:r>
          </a:p>
          <a:p>
            <a:pPr lvl="0" algn="just"/>
            <a:r>
              <a:rPr lang="ru-RU" i="1" dirty="0" smtClean="0">
                <a:latin typeface="Monotype Corsiva" pitchFamily="66" charset="0"/>
              </a:rPr>
              <a:t>Теплопередача </a:t>
            </a:r>
            <a:r>
              <a:rPr lang="ru-RU" dirty="0" smtClean="0">
                <a:latin typeface="Monotype Corsiva" pitchFamily="66" charset="0"/>
              </a:rPr>
              <a:t>– это процесс передачи телу энергии без совершения над ним работы.</a:t>
            </a:r>
          </a:p>
          <a:p>
            <a:pPr lvl="0" algn="just"/>
            <a:r>
              <a:rPr lang="ru-RU" i="1" dirty="0" smtClean="0">
                <a:latin typeface="Monotype Corsiva" pitchFamily="66" charset="0"/>
              </a:rPr>
              <a:t>Количество теплоты </a:t>
            </a:r>
            <a:r>
              <a:rPr lang="ru-RU" dirty="0" smtClean="0">
                <a:latin typeface="Monotype Corsiva" pitchFamily="66" charset="0"/>
              </a:rPr>
              <a:t>– это величина, равная изменению внутренней энергии тела при теплопередаче.</a:t>
            </a:r>
          </a:p>
          <a:p>
            <a:pPr algn="just"/>
            <a:r>
              <a:rPr lang="ru-RU" i="1" dirty="0" smtClean="0">
                <a:latin typeface="Monotype Corsiva" pitchFamily="66" charset="0"/>
              </a:rPr>
              <a:t>Работа </a:t>
            </a:r>
            <a:r>
              <a:rPr lang="ru-RU" dirty="0" smtClean="0">
                <a:latin typeface="Monotype Corsiva" pitchFamily="66" charset="0"/>
              </a:rPr>
              <a:t>– это процесс передачи телу энергии, при котором одни части тела перемещаются относительно друг друга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err="1" smtClean="0">
                <a:latin typeface="Monotype Corsiva" pitchFamily="66" charset="0"/>
              </a:rPr>
              <a:t>Изопроцесс</a:t>
            </a:r>
            <a:r>
              <a:rPr lang="ru-RU" dirty="0" smtClean="0">
                <a:latin typeface="Monotype Corsiva" pitchFamily="66" charset="0"/>
              </a:rPr>
              <a:t> – это процесс, происходящий при неизменном значении одного из параметров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Изотермический процесс – это процесс, происходящий при неизменной температуре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Изохорный процесс – это процесс, происходящий при постоянном объёме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Изобарный процесс – это процесс, происходящий при неизменном давлении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Графики </a:t>
            </a:r>
            <a:r>
              <a:rPr lang="ru-RU" b="1" dirty="0" err="1" smtClean="0"/>
              <a:t>изопроцессов</a:t>
            </a:r>
            <a:r>
              <a:rPr lang="ru-RU" b="1" dirty="0" smtClean="0"/>
              <a:t> в осях </a:t>
            </a:r>
            <a:r>
              <a:rPr lang="en-US" b="1" dirty="0" err="1" smtClean="0"/>
              <a:t>pV</a:t>
            </a:r>
            <a:endParaRPr lang="ru-RU" b="1" dirty="0"/>
          </a:p>
        </p:txBody>
      </p:sp>
      <p:sp>
        <p:nvSpPr>
          <p:cNvPr id="25" name="Text Box 7"/>
          <p:cNvSpPr txBox="1">
            <a:spLocks noGrp="1" noChangeArrowheads="1"/>
          </p:cNvSpPr>
          <p:nvPr>
            <p:ph idx="1"/>
          </p:nvPr>
        </p:nvSpPr>
        <p:spPr bwMode="auto">
          <a:xfrm>
            <a:off x="4857752" y="1600200"/>
            <a:ext cx="382904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" tIns="3600" rIns="3600" bIns="36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100" dirty="0" smtClean="0">
                <a:latin typeface="Calibri" pitchFamily="34" charset="0"/>
                <a:cs typeface="Arial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100" dirty="0" smtClean="0">
                <a:latin typeface="Calibri" pitchFamily="34" charset="0"/>
                <a:cs typeface="Arial" pitchFamily="34" charset="0"/>
              </a:rPr>
              <a:t>	</a:t>
            </a:r>
            <a:r>
              <a:rPr lang="ru-RU" sz="3600" dirty="0" smtClean="0">
                <a:latin typeface="Monotype Corsiva" pitchFamily="66" charset="0"/>
                <a:cs typeface="Arial" pitchFamily="34" charset="0"/>
              </a:rPr>
              <a:t>1 – изотерма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ru-RU" sz="3600" dirty="0" smtClean="0"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Monotype Corsiva" pitchFamily="66" charset="0"/>
                <a:cs typeface="Arial" pitchFamily="34" charset="0"/>
              </a:rPr>
              <a:t>	2 – изохора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ru-RU" sz="3600" dirty="0" smtClean="0"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Monotype Corsiva" pitchFamily="66" charset="0"/>
                <a:cs typeface="Arial" pitchFamily="34" charset="0"/>
              </a:rPr>
              <a:t>	3 - изобара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29"/>
          <p:cNvGrpSpPr/>
          <p:nvPr/>
        </p:nvGrpSpPr>
        <p:grpSpPr>
          <a:xfrm>
            <a:off x="1142976" y="2500306"/>
            <a:ext cx="3714776" cy="3071834"/>
            <a:chOff x="5786446" y="2427213"/>
            <a:chExt cx="1910954" cy="1349468"/>
          </a:xfrm>
        </p:grpSpPr>
        <p:sp>
          <p:nvSpPr>
            <p:cNvPr id="23" name="Text Box 7"/>
            <p:cNvSpPr txBox="1">
              <a:spLocks noChangeArrowheads="1"/>
            </p:cNvSpPr>
            <p:nvPr/>
          </p:nvSpPr>
          <p:spPr bwMode="auto">
            <a:xfrm>
              <a:off x="5786446" y="2428868"/>
              <a:ext cx="155864" cy="141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" tIns="3600" rIns="3600" bIns="36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ru-RU" sz="1100" dirty="0" smtClean="0">
                  <a:latin typeface="Calibri" pitchFamily="34" charset="0"/>
                  <a:cs typeface="Arial" pitchFamily="34" charset="0"/>
                </a:rPr>
                <a:t> </a:t>
              </a:r>
              <a:r>
                <a:rPr lang="ru-RU" dirty="0" smtClean="0">
                  <a:latin typeface="Calibri" pitchFamily="34" charset="0"/>
                  <a:cs typeface="Arial" pitchFamily="34" charset="0"/>
                </a:rPr>
                <a:t> Р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Группа 28"/>
            <p:cNvGrpSpPr/>
            <p:nvPr/>
          </p:nvGrpSpPr>
          <p:grpSpPr>
            <a:xfrm>
              <a:off x="6000760" y="2427213"/>
              <a:ext cx="1696640" cy="1349468"/>
              <a:chOff x="6000760" y="2427213"/>
              <a:chExt cx="1696640" cy="1349468"/>
            </a:xfrm>
          </p:grpSpPr>
          <p:grpSp>
            <p:nvGrpSpPr>
              <p:cNvPr id="5" name="Group 3"/>
              <p:cNvGrpSpPr>
                <a:grpSpLocks/>
              </p:cNvGrpSpPr>
              <p:nvPr/>
            </p:nvGrpSpPr>
            <p:grpSpPr bwMode="auto">
              <a:xfrm>
                <a:off x="6000760" y="2427213"/>
                <a:ext cx="1696640" cy="1349468"/>
                <a:chOff x="1881" y="7921"/>
                <a:chExt cx="3420" cy="3423"/>
              </a:xfrm>
            </p:grpSpPr>
            <p:sp>
              <p:nvSpPr>
                <p:cNvPr id="21509" name="Line 5"/>
                <p:cNvSpPr>
                  <a:spLocks noChangeShapeType="1"/>
                </p:cNvSpPr>
                <p:nvPr/>
              </p:nvSpPr>
              <p:spPr bwMode="auto">
                <a:xfrm flipV="1">
                  <a:off x="1881" y="7921"/>
                  <a:ext cx="0" cy="324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510" name="Line 6"/>
                <p:cNvSpPr>
                  <a:spLocks noChangeShapeType="1"/>
                </p:cNvSpPr>
                <p:nvPr/>
              </p:nvSpPr>
              <p:spPr bwMode="auto">
                <a:xfrm>
                  <a:off x="1881" y="11164"/>
                  <a:ext cx="306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51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941" y="10984"/>
                  <a:ext cx="360" cy="3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3600" tIns="3600" rIns="3600" bIns="36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V</a:t>
                  </a:r>
                  <a:endParaRPr kumimoji="0" lang="ru-RU" sz="3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512" name="Line 8"/>
                <p:cNvSpPr>
                  <a:spLocks noChangeShapeType="1"/>
                </p:cNvSpPr>
                <p:nvPr/>
              </p:nvSpPr>
              <p:spPr bwMode="auto">
                <a:xfrm>
                  <a:off x="1881" y="8487"/>
                  <a:ext cx="30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513" name="Line 9"/>
                <p:cNvSpPr>
                  <a:spLocks noChangeShapeType="1"/>
                </p:cNvSpPr>
                <p:nvPr/>
              </p:nvSpPr>
              <p:spPr bwMode="auto">
                <a:xfrm>
                  <a:off x="3681" y="7947"/>
                  <a:ext cx="0" cy="32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516" name="Arc 12"/>
                <p:cNvSpPr>
                  <a:spLocks/>
                </p:cNvSpPr>
                <p:nvPr/>
              </p:nvSpPr>
              <p:spPr bwMode="auto">
                <a:xfrm>
                  <a:off x="2421" y="8127"/>
                  <a:ext cx="1981" cy="2339"/>
                </a:xfrm>
                <a:custGeom>
                  <a:avLst/>
                  <a:gdLst>
                    <a:gd name="G0" fmla="+- 21600 0 0"/>
                    <a:gd name="G1" fmla="+- 3337 0 0"/>
                    <a:gd name="G2" fmla="+- 21600 0 0"/>
                    <a:gd name="T0" fmla="*/ 20035 w 21600"/>
                    <a:gd name="T1" fmla="*/ 24880 h 24880"/>
                    <a:gd name="T2" fmla="*/ 259 w 21600"/>
                    <a:gd name="T3" fmla="*/ 0 h 24880"/>
                    <a:gd name="T4" fmla="*/ 21600 w 21600"/>
                    <a:gd name="T5" fmla="*/ 3337 h 24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4880" fill="none" extrusionOk="0">
                      <a:moveTo>
                        <a:pt x="20034" y="24880"/>
                      </a:moveTo>
                      <a:cubicBezTo>
                        <a:pt x="8742" y="24059"/>
                        <a:pt x="0" y="14659"/>
                        <a:pt x="0" y="3337"/>
                      </a:cubicBezTo>
                      <a:cubicBezTo>
                        <a:pt x="-1" y="2219"/>
                        <a:pt x="86" y="1103"/>
                        <a:pt x="259" y="0"/>
                      </a:cubicBezTo>
                    </a:path>
                    <a:path w="21600" h="24880" stroke="0" extrusionOk="0">
                      <a:moveTo>
                        <a:pt x="20034" y="24880"/>
                      </a:moveTo>
                      <a:cubicBezTo>
                        <a:pt x="8742" y="24059"/>
                        <a:pt x="0" y="14659"/>
                        <a:pt x="0" y="3337"/>
                      </a:cubicBezTo>
                      <a:cubicBezTo>
                        <a:pt x="-1" y="2219"/>
                        <a:pt x="86" y="1103"/>
                        <a:pt x="259" y="0"/>
                      </a:cubicBezTo>
                      <a:lnTo>
                        <a:pt x="21600" y="3337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6" name="Группа 27"/>
              <p:cNvGrpSpPr/>
              <p:nvPr/>
            </p:nvGrpSpPr>
            <p:grpSpPr>
              <a:xfrm>
                <a:off x="6357950" y="2428868"/>
                <a:ext cx="1201321" cy="422717"/>
                <a:chOff x="6357950" y="2428868"/>
                <a:chExt cx="1201321" cy="422717"/>
              </a:xfrm>
            </p:grpSpPr>
            <p:sp>
              <p:nvSpPr>
                <p:cNvPr id="24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6357950" y="2428868"/>
                  <a:ext cx="155864" cy="1419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3600" tIns="3600" rIns="3600" bIns="36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ru-RU" sz="2000" dirty="0" smtClean="0">
                      <a:latin typeface="Calibri" pitchFamily="34" charset="0"/>
                      <a:cs typeface="Arial" pitchFamily="34" charset="0"/>
                    </a:rPr>
                    <a:t>1</a:t>
                  </a:r>
                  <a:endParaRPr kumimoji="0" 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7000892" y="2428868"/>
                  <a:ext cx="155864" cy="1419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3600" tIns="3600" rIns="3600" bIns="36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ru-RU" sz="2000" dirty="0" smtClean="0">
                      <a:latin typeface="Calibri" pitchFamily="34" charset="0"/>
                      <a:cs typeface="Arial" pitchFamily="34" charset="0"/>
                    </a:rPr>
                    <a:t>2</a:t>
                  </a:r>
                  <a:endParaRPr kumimoji="0" 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7403407" y="2709660"/>
                  <a:ext cx="155864" cy="1419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3600" tIns="3600" rIns="3600" bIns="360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ru-RU" sz="2000" dirty="0" smtClean="0">
                      <a:latin typeface="Calibri" pitchFamily="34" charset="0"/>
                      <a:cs typeface="Arial" pitchFamily="34" charset="0"/>
                    </a:rPr>
                    <a:t>3</a:t>
                  </a:r>
                  <a:endParaRPr kumimoji="0" lang="ru-RU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527</Words>
  <PresentationFormat>Экран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Основные термодинамические параметры</vt:lpstr>
      <vt:lpstr>Основные определения</vt:lpstr>
      <vt:lpstr>Основные определения</vt:lpstr>
      <vt:lpstr>Основные определения</vt:lpstr>
      <vt:lpstr>Основные определения</vt:lpstr>
      <vt:lpstr>Основные определения</vt:lpstr>
      <vt:lpstr>Графики изопроцессов в осях pV</vt:lpstr>
      <vt:lpstr>Работа при изопроцессах</vt:lpstr>
      <vt:lpstr>Основные определения</vt:lpstr>
      <vt:lpstr>Начала термодинамики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Михаил</cp:lastModifiedBy>
  <cp:revision>4</cp:revision>
  <dcterms:modified xsi:type="dcterms:W3CDTF">2010-06-15T05:08:42Z</dcterms:modified>
</cp:coreProperties>
</file>